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19" r:id="rId2"/>
    <p:sldId id="343" r:id="rId3"/>
    <p:sldId id="401" r:id="rId4"/>
    <p:sldId id="416" r:id="rId5"/>
    <p:sldId id="404" r:id="rId6"/>
    <p:sldId id="407" r:id="rId7"/>
    <p:sldId id="349" r:id="rId8"/>
    <p:sldId id="418" r:id="rId9"/>
    <p:sldId id="408" r:id="rId10"/>
    <p:sldId id="363" r:id="rId11"/>
    <p:sldId id="405" r:id="rId12"/>
    <p:sldId id="364" r:id="rId13"/>
    <p:sldId id="303" r:id="rId14"/>
    <p:sldId id="308" r:id="rId15"/>
    <p:sldId id="391" r:id="rId16"/>
    <p:sldId id="313" r:id="rId17"/>
    <p:sldId id="365" r:id="rId1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9D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7" autoAdjust="0"/>
    <p:restoredTop sz="94785" autoAdjust="0"/>
  </p:normalViewPr>
  <p:slideViewPr>
    <p:cSldViewPr>
      <p:cViewPr varScale="1">
        <p:scale>
          <a:sx n="81" d="100"/>
          <a:sy n="81" d="100"/>
        </p:scale>
        <p:origin x="5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181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7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0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BA1-3781-4FD9-948E-E31E9597F5D3}" type="datetime1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1AD-BED2-43D3-AF52-54A5A114C5D8}" type="datetime1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19CF-9789-4433-B4A7-439F42815248}" type="datetime1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4FC8-F8C6-4498-9B69-37930F62A139}" type="datetime1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1481-608B-4BB4-BF2B-7F303066094F}" type="datetime1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C3FD-85F4-48A1-8807-5C3E1617B207}" type="datetime1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651C-DEAC-4C35-B340-5DA3CB7A8315}" type="datetime1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409-3D33-4A4E-A5F2-C3843D86CD8F}" type="datetime1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777-87F8-4F60-AAC8-24C4C0757597}" type="datetime1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61A8-2DBF-415D-BB11-55BE48D1C237}" type="datetime1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BF0A-52EB-4A15-BC12-8CF90915BA2F}" type="datetime1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C08D4-FF8F-4340-95D0-40501C7B2AEE}" type="datetime1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Sections 9.3/9.4: Hypothesis Testing using P values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5810403" cy="4481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6499" y="6264399"/>
            <a:ext cx="644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https://www.pinterest.com/addicted2abook/data-analysis-humor/</a:t>
            </a:r>
          </a:p>
        </p:txBody>
      </p:sp>
    </p:spTree>
    <p:extLst>
      <p:ext uri="{BB962C8B-B14F-4D97-AF65-F5344CB8AC3E}">
        <p14:creationId xmlns:p14="http://schemas.microsoft.com/office/powerpoint/2010/main" val="21070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Statistically Significant -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Significance is a technical term</a:t>
            </a:r>
          </a:p>
          <a:p>
            <a:r>
              <a:rPr lang="en-US" dirty="0" smtClean="0"/>
              <a:t>Determine what significance level (</a:t>
            </a:r>
            <a:r>
              <a:rPr lang="en-US" dirty="0" smtClean="0">
                <a:sym typeface="Symbol"/>
              </a:rPr>
              <a:t>) you want BEFORE the data is analyzed.</a:t>
            </a:r>
          </a:p>
          <a:p>
            <a:r>
              <a:rPr lang="en-US" dirty="0" smtClean="0">
                <a:sym typeface="Symbol"/>
              </a:rPr>
              <a:t>Conclusion</a:t>
            </a:r>
          </a:p>
          <a:p>
            <a:pPr lvl="1"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000000"/>
                </a:solidFill>
              </a:rPr>
              <a:t>P</a:t>
            </a:r>
            <a:r>
              <a:rPr lang="en-US" sz="3200" dirty="0">
                <a:solidFill>
                  <a:srgbClr val="000000"/>
                </a:solidFill>
              </a:rPr>
              <a:t>-value ≤ </a:t>
            </a:r>
            <a:r>
              <a:rPr lang="en-US" altLang="ja-JP" sz="3200" i="1" dirty="0">
                <a:solidFill>
                  <a:srgbClr val="000000"/>
                </a:solidFill>
                <a:sym typeface="Symbol" pitchFamily="18" charset="2"/>
              </a:rPr>
              <a:t></a:t>
            </a:r>
            <a:r>
              <a:rPr lang="en-US" sz="3200" dirty="0">
                <a:solidFill>
                  <a:srgbClr val="000000"/>
                </a:solidFill>
              </a:rPr>
              <a:t> --&gt; reject </a:t>
            </a:r>
            <a:r>
              <a:rPr lang="en-US" sz="3200" i="1" dirty="0">
                <a:solidFill>
                  <a:srgbClr val="000000"/>
                </a:solidFill>
              </a:rPr>
              <a:t>H</a:t>
            </a:r>
            <a:r>
              <a:rPr lang="en-US" sz="3200" baseline="-25000" dirty="0">
                <a:solidFill>
                  <a:srgbClr val="000000"/>
                </a:solidFill>
              </a:rPr>
              <a:t>0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endParaRPr lang="en-US" sz="3200" i="1" dirty="0" smtClean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  <a:defRPr/>
            </a:pPr>
            <a:r>
              <a:rPr lang="en-US" sz="3200" i="1" dirty="0" smtClean="0">
                <a:solidFill>
                  <a:srgbClr val="000000"/>
                </a:solidFill>
              </a:rPr>
              <a:t>P</a:t>
            </a:r>
            <a:r>
              <a:rPr lang="en-US" sz="3200" dirty="0" smtClean="0">
                <a:solidFill>
                  <a:srgbClr val="000000"/>
                </a:solidFill>
              </a:rPr>
              <a:t>-value </a:t>
            </a:r>
            <a:r>
              <a:rPr lang="en-US" sz="3200" dirty="0">
                <a:solidFill>
                  <a:srgbClr val="000000"/>
                </a:solidFill>
              </a:rPr>
              <a:t>&gt; </a:t>
            </a:r>
            <a:r>
              <a:rPr lang="en-US" altLang="ja-JP" sz="3200" i="1" dirty="0">
                <a:solidFill>
                  <a:srgbClr val="000000"/>
                </a:solidFill>
                <a:sym typeface="Symbol" pitchFamily="18" charset="2"/>
              </a:rPr>
              <a:t></a:t>
            </a:r>
            <a:r>
              <a:rPr lang="en-US" sz="3200" dirty="0">
                <a:solidFill>
                  <a:srgbClr val="000000"/>
                </a:solidFill>
              </a:rPr>
              <a:t> --&gt; fail to reject </a:t>
            </a:r>
            <a:r>
              <a:rPr lang="en-US" sz="3200" i="1" dirty="0" smtClean="0">
                <a:solidFill>
                  <a:srgbClr val="000000"/>
                </a:solidFill>
              </a:rPr>
              <a:t>H</a:t>
            </a:r>
            <a:r>
              <a:rPr lang="en-US" sz="3200" baseline="-25000" dirty="0" smtClean="0">
                <a:solidFill>
                  <a:srgbClr val="000000"/>
                </a:solidFill>
              </a:rPr>
              <a:t>0</a:t>
            </a:r>
            <a:endParaRPr lang="en-US" sz="3200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 descr="ftp://kokoska:TBis2e@ftp.aptaracorp.com/pub/incoming/JPEGS/CH09/kokos_09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11" y="1324893"/>
            <a:ext cx="3682580" cy="249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97387" y="1946603"/>
            <a:ext cx="1705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Reject H</a:t>
            </a:r>
            <a:r>
              <a:rPr lang="en-US" sz="3200" baseline="-25000" dirty="0" smtClean="0"/>
              <a:t>0</a:t>
            </a:r>
            <a:endParaRPr lang="en-US" sz="3200" dirty="0"/>
          </a:p>
        </p:txBody>
      </p:sp>
      <p:pic>
        <p:nvPicPr>
          <p:cNvPr id="7" name="Picture 2" descr="ftp://kokoska:TBis2e@ftp.aptaracorp.com/pub/incoming/JPEGS/CH09/kokos_09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23" y="4047331"/>
            <a:ext cx="3682580" cy="24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97387" y="4495574"/>
            <a:ext cx="2727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Fail to reject H</a:t>
            </a:r>
            <a:r>
              <a:rPr lang="en-US" sz="3200" baseline="-25000" dirty="0" smtClean="0"/>
              <a:t>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95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The probability, computed assuming </a:t>
            </a:r>
            <a:r>
              <a:rPr lang="en-US" altLang="en-US" i="1" dirty="0">
                <a:solidFill>
                  <a:srgbClr val="000000"/>
                </a:solidFill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</a:rPr>
              <a:t>0</a:t>
            </a:r>
            <a:r>
              <a:rPr lang="en-US" altLang="en-US" i="1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is true, that the statistic would take a value </a:t>
            </a:r>
            <a:r>
              <a:rPr lang="en-US" altLang="en-US" i="1" dirty="0">
                <a:solidFill>
                  <a:srgbClr val="000000"/>
                </a:solidFill>
              </a:rPr>
              <a:t>as or more extreme</a:t>
            </a:r>
            <a:r>
              <a:rPr lang="en-US" altLang="en-US" dirty="0">
                <a:solidFill>
                  <a:srgbClr val="000000"/>
                </a:solidFill>
              </a:rPr>
              <a:t> than the one actually observed is called the </a:t>
            </a:r>
            <a:r>
              <a:rPr lang="en-US" altLang="en-US" b="1" i="1" dirty="0">
                <a:solidFill>
                  <a:srgbClr val="800000"/>
                </a:solidFill>
              </a:rPr>
              <a:t>P</a:t>
            </a:r>
            <a:r>
              <a:rPr lang="en-US" altLang="en-US" b="1" dirty="0">
                <a:solidFill>
                  <a:srgbClr val="800000"/>
                </a:solidFill>
              </a:rPr>
              <a:t>-value </a:t>
            </a:r>
            <a:r>
              <a:rPr lang="en-US" altLang="en-US" dirty="0">
                <a:solidFill>
                  <a:srgbClr val="000000"/>
                </a:solidFill>
              </a:rPr>
              <a:t>of the </a:t>
            </a:r>
            <a:r>
              <a:rPr lang="en-US" altLang="en-US" dirty="0" smtClean="0">
                <a:solidFill>
                  <a:srgbClr val="000000"/>
                </a:solidFill>
              </a:rPr>
              <a:t>test.</a:t>
            </a:r>
          </a:p>
          <a:p>
            <a:pPr marL="342900" lvl="4" indent="-342900">
              <a:buFont typeface="Arial" pitchFamily="34" charset="0"/>
              <a:buChar char="•"/>
            </a:pPr>
            <a:r>
              <a:rPr lang="en-US" sz="3200" dirty="0"/>
              <a:t>The </a:t>
            </a:r>
            <a:r>
              <a:rPr lang="en-US" sz="3200" b="1" i="1" dirty="0">
                <a:solidFill>
                  <a:srgbClr val="800000"/>
                </a:solidFill>
              </a:rPr>
              <a:t>P-value</a:t>
            </a:r>
            <a:r>
              <a:rPr lang="en-US" sz="3200" dirty="0"/>
              <a:t> (or observed significance level) is the smallest level of significance at which H</a:t>
            </a:r>
            <a:r>
              <a:rPr lang="en-US" sz="3200" baseline="-25000" dirty="0"/>
              <a:t>0</a:t>
            </a:r>
            <a:r>
              <a:rPr lang="en-US" sz="3200" dirty="0"/>
              <a:t> would be rejected when a specified test procedure is used on a given data set. </a:t>
            </a:r>
            <a:endParaRPr lang="en-US" sz="3200" dirty="0" smtClean="0"/>
          </a:p>
          <a:p>
            <a:pPr marL="342900" lvl="4" indent="-342900">
              <a:buFont typeface="Arial" pitchFamily="34" charset="0"/>
              <a:buChar char="•"/>
            </a:pPr>
            <a:r>
              <a:rPr lang="en-US" sz="3200" dirty="0"/>
              <a:t>The </a:t>
            </a:r>
            <a:r>
              <a:rPr lang="en-US" sz="3200" b="1" i="1" dirty="0">
                <a:solidFill>
                  <a:srgbClr val="800000"/>
                </a:solidFill>
              </a:rPr>
              <a:t>P-value</a:t>
            </a:r>
            <a:r>
              <a:rPr lang="en-US" sz="3200" dirty="0"/>
              <a:t> is </a:t>
            </a:r>
            <a:r>
              <a:rPr lang="en-US" sz="3200" b="1" dirty="0">
                <a:solidFill>
                  <a:srgbClr val="800000"/>
                </a:solidFill>
              </a:rPr>
              <a:t>NOT</a:t>
            </a:r>
            <a:r>
              <a:rPr lang="en-US" sz="3200" dirty="0"/>
              <a:t> the probability that H</a:t>
            </a:r>
            <a:r>
              <a:rPr lang="en-US" sz="3200" baseline="-25000" dirty="0"/>
              <a:t>0</a:t>
            </a:r>
            <a:r>
              <a:rPr lang="en-US" sz="3200" dirty="0"/>
              <a:t> is true.</a:t>
            </a:r>
          </a:p>
          <a:p>
            <a:pPr marL="342900" lvl="4" indent="-342900">
              <a:buFont typeface="Arial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Procedure for 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6019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1. Identify the parameter(s) of interest and describe it (them) in the context of the problem.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2</a:t>
            </a:r>
            <a:r>
              <a:rPr lang="en-US" dirty="0" smtClean="0"/>
              <a:t>. State the Hypotheses.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3</a:t>
            </a:r>
            <a:r>
              <a:rPr lang="en-US" dirty="0" smtClean="0"/>
              <a:t>. Calculate the appropriate test statistic</a:t>
            </a:r>
            <a:r>
              <a:rPr lang="en-US" dirty="0"/>
              <a:t> </a:t>
            </a:r>
            <a:r>
              <a:rPr lang="en-US" dirty="0" smtClean="0"/>
              <a:t>and find the P-value.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4</a:t>
            </a:r>
            <a:r>
              <a:rPr lang="en-US" dirty="0" smtClean="0"/>
              <a:t>. Make the decision (with reason) and state the conclusion in the problem context.</a:t>
            </a:r>
          </a:p>
          <a:p>
            <a:pPr indent="401638">
              <a:spcBef>
                <a:spcPts val="0"/>
              </a:spcBef>
            </a:pPr>
            <a:r>
              <a:rPr lang="en-US" dirty="0" smtClean="0"/>
              <a:t>Reject H</a:t>
            </a:r>
            <a:r>
              <a:rPr lang="en-US" baseline="-25000" dirty="0" smtClean="0"/>
              <a:t>0</a:t>
            </a:r>
            <a:r>
              <a:rPr lang="en-US" dirty="0" smtClean="0"/>
              <a:t> or fail to reject H</a:t>
            </a:r>
            <a:r>
              <a:rPr lang="en-US" baseline="-25000" dirty="0" smtClean="0"/>
              <a:t>0</a:t>
            </a:r>
            <a:r>
              <a:rPr lang="en-US" dirty="0" smtClean="0"/>
              <a:t> and why.</a:t>
            </a:r>
          </a:p>
          <a:p>
            <a:pPr indent="404813">
              <a:spcBef>
                <a:spcPts val="0"/>
              </a:spcBef>
              <a:tabLst>
                <a:tab pos="795338" algn="l"/>
              </a:tabLst>
            </a:pPr>
            <a:r>
              <a:rPr lang="en-US" dirty="0" smtClean="0"/>
              <a:t>The data </a:t>
            </a:r>
            <a:r>
              <a:rPr lang="en-US" dirty="0" smtClean="0">
                <a:solidFill>
                  <a:srgbClr val="FF0000"/>
                </a:solidFill>
              </a:rPr>
              <a:t>[does or might] [not] </a:t>
            </a:r>
            <a:r>
              <a:rPr lang="en-US" dirty="0" smtClean="0"/>
              <a:t>give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smtClean="0">
                <a:solidFill>
                  <a:srgbClr val="FF0000"/>
                </a:solidFill>
              </a:rPr>
              <a:t>strong] 	</a:t>
            </a:r>
            <a:r>
              <a:rPr lang="en-US" dirty="0" smtClean="0"/>
              <a:t>support </a:t>
            </a:r>
            <a:r>
              <a:rPr lang="en-US" dirty="0" smtClean="0"/>
              <a:t>(P-value = </a:t>
            </a:r>
            <a:r>
              <a:rPr lang="en-US" dirty="0" smtClean="0">
                <a:solidFill>
                  <a:srgbClr val="FF0000"/>
                </a:solidFill>
              </a:rPr>
              <a:t>[value]</a:t>
            </a:r>
            <a:r>
              <a:rPr lang="en-US" dirty="0" smtClean="0"/>
              <a:t>) to the claim that </a:t>
            </a:r>
            <a:r>
              <a:rPr lang="en-US" dirty="0" smtClean="0"/>
              <a:t>	the </a:t>
            </a:r>
            <a:r>
              <a:rPr lang="en-US" dirty="0" smtClean="0">
                <a:solidFill>
                  <a:srgbClr val="FF0000"/>
                </a:solidFill>
              </a:rPr>
              <a:t>[statement of H</a:t>
            </a:r>
            <a:r>
              <a:rPr lang="en-US" baseline="-25000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in words]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mean test: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Null hypothesis: H</a:t>
            </a:r>
            <a:r>
              <a:rPr lang="en-US" baseline="-25000" dirty="0" smtClean="0"/>
              <a:t>0</a:t>
            </a:r>
            <a:r>
              <a:rPr lang="en-US" dirty="0" smtClean="0"/>
              <a:t>: </a:t>
            </a:r>
            <a:r>
              <a:rPr lang="el-GR" dirty="0" smtClean="0"/>
              <a:t>μ</a:t>
            </a:r>
            <a:r>
              <a:rPr lang="en-US" dirty="0" smtClean="0"/>
              <a:t> = </a:t>
            </a:r>
            <a:r>
              <a:rPr lang="el-GR" dirty="0" smtClean="0"/>
              <a:t>μ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Test statistic: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238999"/>
              </p:ext>
            </p:extLst>
          </p:nvPr>
        </p:nvGraphicFramePr>
        <p:xfrm>
          <a:off x="2813050" y="2209800"/>
          <a:ext cx="149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6" name="Equation" r:id="rId3" imgW="1498320" imgH="914400" progId="Equation.DSMT4">
                  <p:embed/>
                </p:oleObj>
              </mc:Choice>
              <mc:Fallback>
                <p:oleObj name="Equation" r:id="rId3" imgW="149832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2209800"/>
                        <a:ext cx="1498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516429"/>
              </p:ext>
            </p:extLst>
          </p:nvPr>
        </p:nvGraphicFramePr>
        <p:xfrm>
          <a:off x="343995" y="3429000"/>
          <a:ext cx="8382000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5518"/>
                <a:gridCol w="2023241"/>
                <a:gridCol w="2023241"/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Alternative</a:t>
                      </a:r>
                    </a:p>
                    <a:p>
                      <a:r>
                        <a:rPr lang="en-US" sz="3200" dirty="0" smtClean="0"/>
                        <a:t>Hypothesis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P-Value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One-sided: upper-tailed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a</a:t>
                      </a:r>
                      <a:r>
                        <a:rPr lang="en-US" sz="3200" baseline="0" dirty="0" smtClean="0"/>
                        <a:t>: </a:t>
                      </a:r>
                      <a:r>
                        <a:rPr lang="el-GR" sz="3200" baseline="0" dirty="0" smtClean="0"/>
                        <a:t>μ</a:t>
                      </a:r>
                      <a:r>
                        <a:rPr lang="en-US" sz="3200" baseline="0" dirty="0" smtClean="0"/>
                        <a:t> &gt; </a:t>
                      </a:r>
                      <a:r>
                        <a:rPr lang="el-GR" sz="3200" baseline="0" dirty="0" smtClean="0"/>
                        <a:t>μ</a:t>
                      </a:r>
                      <a:r>
                        <a:rPr lang="en-US" sz="3200" baseline="-250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P(Z ≥ z)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One-sided: lower-tailed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a</a:t>
                      </a:r>
                      <a:r>
                        <a:rPr lang="en-US" sz="3200" baseline="0" dirty="0" smtClean="0"/>
                        <a:t>: </a:t>
                      </a:r>
                      <a:r>
                        <a:rPr lang="el-GR" sz="3200" baseline="0" dirty="0" smtClean="0"/>
                        <a:t>μ</a:t>
                      </a:r>
                      <a:r>
                        <a:rPr lang="en-US" sz="3200" baseline="0" dirty="0" smtClean="0"/>
                        <a:t> &lt; </a:t>
                      </a:r>
                      <a:r>
                        <a:rPr lang="el-GR" sz="3200" baseline="0" dirty="0" smtClean="0"/>
                        <a:t>μ</a:t>
                      </a:r>
                      <a:r>
                        <a:rPr lang="en-US" sz="3200" baseline="-25000" dirty="0" smtClean="0"/>
                        <a:t>0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P(Z ≤ z)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two-sided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a</a:t>
                      </a:r>
                      <a:r>
                        <a:rPr lang="en-US" sz="3200" baseline="0" dirty="0" smtClean="0"/>
                        <a:t>: </a:t>
                      </a:r>
                      <a:r>
                        <a:rPr lang="el-GR" sz="3200" baseline="0" dirty="0" smtClean="0"/>
                        <a:t>μ</a:t>
                      </a:r>
                      <a:r>
                        <a:rPr lang="en-US" sz="3200" baseline="0" dirty="0" smtClean="0"/>
                        <a:t> ≠ </a:t>
                      </a:r>
                      <a:r>
                        <a:rPr lang="el-GR" sz="3200" baseline="0" dirty="0" smtClean="0"/>
                        <a:t>μ</a:t>
                      </a:r>
                      <a:r>
                        <a:rPr lang="en-US" sz="3200" baseline="-25000" dirty="0" smtClean="0"/>
                        <a:t>0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2P(Z</a:t>
                      </a:r>
                      <a:r>
                        <a:rPr lang="en-US" sz="3200" baseline="0" dirty="0" smtClean="0"/>
                        <a:t> ≥ |z|)  </a:t>
                      </a:r>
                      <a:endParaRPr lang="en-US" sz="3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Calculation of 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dirty="0" smtClean="0">
                <a:sym typeface="Symbol" panose="05050102010706020507" pitchFamily="18" charset="2"/>
              </a:rPr>
              <a:t> and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578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Procedure is like Example 9.10 (Section 9.3).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the cutoff by using the given value of </a:t>
            </a:r>
            <a:r>
              <a:rPr lang="en-US" dirty="0" smtClean="0">
                <a:sym typeface="Symbol" panose="05050102010706020507" pitchFamily="18" charset="2"/>
              </a:rPr>
              <a:t>.</a:t>
            </a:r>
          </a:p>
          <a:p>
            <a:pPr marL="400050" lvl="1" indent="0">
              <a:buNone/>
            </a:pPr>
            <a:r>
              <a:rPr lang="en-US" sz="3200" dirty="0" smtClean="0">
                <a:sym typeface="Symbol" panose="05050102010706020507" pitchFamily="18" charset="2"/>
              </a:rPr>
              <a:t>P(Type I Error) = P(reject H</a:t>
            </a:r>
            <a:r>
              <a:rPr lang="en-US" sz="3200" baseline="-25000" dirty="0" smtClean="0">
                <a:sym typeface="Symbol" panose="05050102010706020507" pitchFamily="18" charset="2"/>
              </a:rPr>
              <a:t>0</a:t>
            </a:r>
            <a:r>
              <a:rPr lang="en-US" sz="3200" dirty="0" smtClean="0">
                <a:sym typeface="Symbol" panose="05050102010706020507" pitchFamily="18" charset="2"/>
              </a:rPr>
              <a:t>|H</a:t>
            </a:r>
            <a:r>
              <a:rPr lang="en-US" sz="3200" baseline="-25000" dirty="0" smtClean="0">
                <a:sym typeface="Symbol" panose="05050102010706020507" pitchFamily="18" charset="2"/>
              </a:rPr>
              <a:t>0</a:t>
            </a:r>
            <a:r>
              <a:rPr lang="en-US" sz="3200" dirty="0" smtClean="0">
                <a:sym typeface="Symbol" panose="05050102010706020507" pitchFamily="18" charset="2"/>
              </a:rPr>
              <a:t> is true)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Symbol" panose="05050102010706020507" pitchFamily="18" charset="2"/>
              </a:rPr>
              <a:t>Calculate  given the true value of the mean.</a:t>
            </a:r>
          </a:p>
          <a:p>
            <a:pPr marL="400050" lvl="1" indent="0">
              <a:buNone/>
            </a:pPr>
            <a:r>
              <a:rPr lang="en-US" sz="3200" dirty="0" smtClean="0">
                <a:sym typeface="Symbol" panose="05050102010706020507" pitchFamily="18" charset="2"/>
              </a:rPr>
              <a:t>P(Type II Error) = P(fail to reject H</a:t>
            </a:r>
            <a:r>
              <a:rPr lang="en-US" sz="3200" baseline="-25000" dirty="0" smtClean="0">
                <a:sym typeface="Symbol" panose="05050102010706020507" pitchFamily="18" charset="2"/>
              </a:rPr>
              <a:t>0</a:t>
            </a:r>
            <a:r>
              <a:rPr lang="en-US" sz="3200" dirty="0" smtClean="0">
                <a:sym typeface="Symbol" panose="05050102010706020507" pitchFamily="18" charset="2"/>
              </a:rPr>
              <a:t>|H</a:t>
            </a:r>
            <a:r>
              <a:rPr lang="en-US" sz="3200" baseline="-25000" dirty="0" smtClean="0">
                <a:sym typeface="Symbol" panose="05050102010706020507" pitchFamily="18" charset="2"/>
              </a:rPr>
              <a:t>0</a:t>
            </a:r>
            <a:r>
              <a:rPr lang="en-US" sz="3200" dirty="0" smtClean="0">
                <a:sym typeface="Symbol" panose="05050102010706020507" pitchFamily="18" charset="2"/>
              </a:rPr>
              <a:t> is false</a:t>
            </a:r>
            <a:r>
              <a:rPr lang="en-US" sz="3200" dirty="0" smtClean="0">
                <a:sym typeface="Symbol" panose="05050102010706020507" pitchFamily="18" charset="2"/>
              </a:rPr>
              <a:t>).</a:t>
            </a:r>
          </a:p>
          <a:p>
            <a:pPr marL="400050" lvl="1" indent="0">
              <a:buNone/>
            </a:pPr>
            <a:r>
              <a:rPr lang="en-US" sz="3200" dirty="0" smtClean="0">
                <a:sym typeface="Symbol" panose="05050102010706020507" pitchFamily="18" charset="2"/>
              </a:rPr>
              <a:t>OR</a:t>
            </a:r>
          </a:p>
          <a:p>
            <a:pPr marL="795338" lvl="1" indent="-395288">
              <a:buNone/>
            </a:pPr>
            <a:r>
              <a:rPr lang="en-US" sz="3200" dirty="0" smtClean="0">
                <a:sym typeface="Symbol" panose="05050102010706020507" pitchFamily="18" charset="2"/>
              </a:rPr>
              <a:t>Calculate Power given the true value of the mean.</a:t>
            </a:r>
          </a:p>
          <a:p>
            <a:pPr marL="400050" lvl="1" indent="0">
              <a:buNone/>
            </a:pPr>
            <a:r>
              <a:rPr lang="en-US" sz="3200" dirty="0" smtClean="0">
                <a:sym typeface="Symbol" panose="05050102010706020507" pitchFamily="18" charset="2"/>
              </a:rPr>
              <a:t>Power = P(reject H</a:t>
            </a:r>
            <a:r>
              <a:rPr lang="en-US" sz="3200" baseline="-25000" dirty="0" smtClean="0">
                <a:sym typeface="Symbol" panose="05050102010706020507" pitchFamily="18" charset="2"/>
              </a:rPr>
              <a:t>0</a:t>
            </a:r>
            <a:r>
              <a:rPr lang="en-US" sz="3200" dirty="0" smtClean="0">
                <a:sym typeface="Symbol" panose="05050102010706020507" pitchFamily="18" charset="2"/>
              </a:rPr>
              <a:t>|H</a:t>
            </a:r>
            <a:r>
              <a:rPr lang="en-US" sz="3200" baseline="-25000" dirty="0" smtClean="0">
                <a:sym typeface="Symbol" panose="05050102010706020507" pitchFamily="18" charset="2"/>
              </a:rPr>
              <a:t>0</a:t>
            </a:r>
            <a:r>
              <a:rPr lang="en-US" sz="3200" dirty="0" smtClean="0">
                <a:sym typeface="Symbol" panose="05050102010706020507" pitchFamily="18" charset="2"/>
              </a:rPr>
              <a:t> is false)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and HT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49722"/>
            <a:ext cx="7239000" cy="431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Confidence interval vs. Hypothesis Test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516506"/>
              </p:ext>
            </p:extLst>
          </p:nvPr>
        </p:nvGraphicFramePr>
        <p:xfrm>
          <a:off x="457200" y="1600200"/>
          <a:ext cx="8229600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Confidence Interval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Hypothesis Test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Range of values at one confidence level.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Yes or no with a measure of how close you are to the cutoff.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9.3/9.4 Hypothesis tests concerning a population mean when 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 is </a:t>
            </a:r>
            <a:r>
              <a:rPr lang="en-US" dirty="0" smtClean="0"/>
              <a:t>known-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3200" dirty="0"/>
              <a:t>Be able to state the test statistic.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3200" dirty="0"/>
              <a:t>Be able to define, interpret and calculate the P value.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3200" dirty="0"/>
              <a:t>Determine the conclusion of the significance test from the P value and state it in English.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3200" dirty="0"/>
              <a:t>Be able to calculate the power by hand.</a:t>
            </a:r>
          </a:p>
          <a:p>
            <a:r>
              <a:rPr lang="en-US" dirty="0"/>
              <a:t>Describe the relationships between confidence intervals and hypothesis tests.</a:t>
            </a:r>
            <a:endParaRPr lang="en-US" dirty="0" smtClean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Assumptions for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have an SRS from the population of interest.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variable we measure has a Normal distribution (or approximately normal distribution) with mean </a:t>
            </a:r>
            <a:r>
              <a:rPr lang="en-US" dirty="0" smtClean="0">
                <a:sym typeface="Symbol"/>
              </a:rPr>
              <a:t> and standard deviation </a:t>
            </a:r>
            <a:r>
              <a:rPr lang="el-GR" dirty="0" smtClean="0">
                <a:sym typeface="Symbol"/>
              </a:rPr>
              <a:t>σ</a:t>
            </a:r>
            <a:r>
              <a:rPr lang="en-US" dirty="0" smtClean="0">
                <a:sym typeface="Symbol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Symbol"/>
              </a:rPr>
              <a:t>We </a:t>
            </a:r>
            <a:r>
              <a:rPr lang="en-US" dirty="0">
                <a:sym typeface="Symbol"/>
              </a:rPr>
              <a:t>don’t know </a:t>
            </a:r>
            <a:r>
              <a:rPr lang="en-US" dirty="0" smtClean="0">
                <a:sym typeface="Symbol"/>
              </a:rPr>
              <a:t></a:t>
            </a:r>
            <a:endParaRPr lang="en-US" dirty="0">
              <a:sym typeface="Symbol"/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sz="3200" dirty="0" smtClean="0">
                <a:sym typeface="Symbol"/>
              </a:rPr>
              <a:t>but </a:t>
            </a:r>
            <a:r>
              <a:rPr lang="en-US" sz="3200" dirty="0">
                <a:sym typeface="Symbol"/>
              </a:rPr>
              <a:t>we do know </a:t>
            </a:r>
            <a:r>
              <a:rPr lang="el-GR" sz="3200" dirty="0" smtClean="0">
                <a:sym typeface="Symbol"/>
              </a:rPr>
              <a:t>σ</a:t>
            </a:r>
            <a:r>
              <a:rPr lang="en-US" sz="3200" dirty="0" smtClean="0">
                <a:sym typeface="Symbol"/>
              </a:rPr>
              <a:t> (Section 9.3)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3200" dirty="0" smtClean="0">
                <a:sym typeface="Symbol"/>
              </a:rPr>
              <a:t>We do not know </a:t>
            </a:r>
            <a:r>
              <a:rPr lang="el-GR" sz="3200" dirty="0" smtClean="0">
                <a:sym typeface="Symbol"/>
              </a:rPr>
              <a:t>σ</a:t>
            </a:r>
            <a:r>
              <a:rPr lang="en-US" sz="3200" dirty="0" smtClean="0">
                <a:sym typeface="Symbol"/>
              </a:rPr>
              <a:t> (Section 9.5)</a:t>
            </a:r>
            <a:endParaRPr lang="en-US" sz="3200" dirty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7951" y="324433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ym typeface="Symbol"/>
              </a:rPr>
              <a:t>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Statistic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A </a:t>
                </a:r>
                <a:r>
                  <a:rPr lang="en-US" altLang="en-US" b="1" dirty="0">
                    <a:solidFill>
                      <a:srgbClr val="800000"/>
                    </a:solidFill>
                  </a:rPr>
                  <a:t>test</a:t>
                </a:r>
                <a:r>
                  <a:rPr lang="en-US" alt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b="1" dirty="0" smtClean="0">
                    <a:solidFill>
                      <a:srgbClr val="800000"/>
                    </a:solidFill>
                  </a:rPr>
                  <a:t>statistic, TS,</a:t>
                </a:r>
                <a:r>
                  <a:rPr lang="en-US" altLang="en-US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calculated from the sample data measures how far the data diverge from what we would expect if the null hypothesis </a:t>
                </a:r>
                <a:r>
                  <a:rPr lang="en-US" altLang="en-US" i="1" dirty="0">
                    <a:solidFill>
                      <a:srgbClr val="000000"/>
                    </a:solidFill>
                  </a:rPr>
                  <a:t>H</a:t>
                </a:r>
                <a:r>
                  <a:rPr lang="en-US" altLang="en-US" baseline="-25000" dirty="0">
                    <a:solidFill>
                      <a:srgbClr val="000000"/>
                    </a:solidFill>
                  </a:rPr>
                  <a:t>0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 were true. </a:t>
                </a:r>
                <a:endParaRPr lang="en-US" altLang="en-US" dirty="0" smtClean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altLang="en-US" dirty="0" smtClean="0">
                  <a:solidFill>
                    <a:srgbClr val="000000"/>
                  </a:solidFill>
                </a:endParaRPr>
              </a:p>
              <a:p>
                <a:pPr marL="463550" indent="-46355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𝑒𝑠𝑡𝑖𝑚𝑎𝑡𝑒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h𝑦𝑝𝑜𝑡h𝑒𝑠𝑖𝑧𝑒𝑑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𝑣𝑎𝑙𝑢𝑒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𝑠𝑡𝑎𝑛𝑑𝑎𝑟𝑑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𝑑𝑒𝑣𝑖𝑎𝑡𝑖𝑜𝑛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𝑜𝑓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𝑡h𝑒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𝑒𝑠𝑡𝑖𝑚𝑎𝑡𝑒</m:t>
                          </m:r>
                        </m:den>
                      </m:f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795338" indent="-795338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Large values of the statistic show that the data are not consistent with </a:t>
                </a:r>
                <a:r>
                  <a:rPr lang="en-US" altLang="en-US" i="1" dirty="0">
                    <a:solidFill>
                      <a:srgbClr val="000000"/>
                    </a:solidFill>
                  </a:rPr>
                  <a:t>H</a:t>
                </a:r>
                <a:r>
                  <a:rPr lang="en-US" altLang="en-US" baseline="-25000" dirty="0">
                    <a:solidFill>
                      <a:srgbClr val="000000"/>
                    </a:solidFill>
                  </a:rPr>
                  <a:t>0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.</a:t>
                </a:r>
                <a:endParaRPr lang="en-US" alt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0">
                <a:blip r:embed="rId2"/>
                <a:stretch>
                  <a:fillRect l="-1704" t="-139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tp://kokoska:TBis2e@ftp.aptaracorp.com/pub/incoming/JPEGS/CH09/kokos_09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4" y="1331125"/>
            <a:ext cx="3963344" cy="262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 descr="ftp://kokoska:TBis2e@ftp.aptaracorp.com/pub/incoming/JPEGS/CH09/kokos_09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07" y="1250640"/>
            <a:ext cx="3991193" cy="268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6547" y="2895600"/>
            <a:ext cx="2114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Right Tailed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747066" y="2895600"/>
            <a:ext cx="1888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Left Tailed</a:t>
            </a:r>
            <a:endParaRPr lang="en-US" sz="3200" dirty="0"/>
          </a:p>
        </p:txBody>
      </p:sp>
      <p:pic>
        <p:nvPicPr>
          <p:cNvPr id="10" name="Picture 2" descr="ftp://kokoska:TBis2e@ftp.aptaracorp.com/pub/incoming/JPEGS/CH09/kokos_09_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1450"/>
            <a:ext cx="3505668" cy="23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52401" y="4775775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z</a:t>
            </a:r>
            <a:r>
              <a:rPr lang="en-US" sz="3200" baseline="-25000" dirty="0" err="1" smtClean="0"/>
              <a:t>ts</a:t>
            </a:r>
            <a:r>
              <a:rPr lang="en-US" sz="3200" dirty="0" smtClean="0"/>
              <a:t> &gt; 0</a:t>
            </a:r>
            <a:endParaRPr lang="en-US" sz="3200" dirty="0"/>
          </a:p>
        </p:txBody>
      </p:sp>
      <p:pic>
        <p:nvPicPr>
          <p:cNvPr id="13" name="Picture 2" descr="ftp://kokoska:TBis2e@ftp.aptaracorp.com/pub/incoming/JPEGS/CH09/kokos_09_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9" y="3940961"/>
            <a:ext cx="3409321" cy="230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33599" y="4757051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z</a:t>
            </a:r>
            <a:r>
              <a:rPr lang="en-US" sz="3200" baseline="-25000" dirty="0" err="1" smtClean="0"/>
              <a:t>ts</a:t>
            </a:r>
            <a:r>
              <a:rPr lang="en-US" sz="3200" dirty="0" smtClean="0"/>
              <a:t> &lt; 0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448918" y="4499203"/>
            <a:ext cx="194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Two Tailed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50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P-value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</a:t>
            </a:r>
            <a:r>
              <a:rPr lang="en-US" altLang="en-US" b="1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b="1" i="1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b="1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-value </a:t>
            </a:r>
            <a:r>
              <a:rPr lang="en-US" altLang="en-US" dirty="0">
                <a:ea typeface="ＭＳ Ｐゴシック" panose="020B0600070205080204" pitchFamily="34" charset="-128"/>
              </a:rPr>
              <a:t>for a hypothesis test is the smallest significance level for which the null hypothesis, </a:t>
            </a:r>
            <a:r>
              <a:rPr lang="en-US" altLang="en-US" i="1" dirty="0">
                <a:ea typeface="ＭＳ Ｐゴシック" panose="020B0600070205080204" pitchFamily="34" charset="-128"/>
              </a:rPr>
              <a:t>H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0</a:t>
            </a:r>
            <a:r>
              <a:rPr lang="en-US" altLang="en-US" dirty="0">
                <a:ea typeface="ＭＳ Ｐゴシック" panose="020B0600070205080204" pitchFamily="34" charset="-128"/>
              </a:rPr>
              <a:t>, can be rejected.</a:t>
            </a:r>
            <a:endParaRPr lang="en-US" altLang="en-US" i="1" dirty="0">
              <a:solidFill>
                <a:srgbClr val="000000"/>
              </a:solidFill>
              <a:latin typeface="Palatino" pitchFamily="-65" charset="0"/>
            </a:endParaRPr>
          </a:p>
          <a:p>
            <a:r>
              <a:rPr lang="en-US" altLang="en-US" dirty="0" smtClean="0">
                <a:solidFill>
                  <a:srgbClr val="000000"/>
                </a:solidFill>
              </a:rPr>
              <a:t>The </a:t>
            </a:r>
            <a:r>
              <a:rPr lang="en-US" altLang="en-US" dirty="0">
                <a:solidFill>
                  <a:srgbClr val="000000"/>
                </a:solidFill>
              </a:rPr>
              <a:t>probability, computed assuming </a:t>
            </a:r>
            <a:r>
              <a:rPr lang="en-US" altLang="en-US" i="1" dirty="0">
                <a:solidFill>
                  <a:srgbClr val="000000"/>
                </a:solidFill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</a:rPr>
              <a:t>0</a:t>
            </a:r>
            <a:r>
              <a:rPr lang="en-US" altLang="en-US" i="1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is true, that the statistic would take a value </a:t>
            </a:r>
            <a:r>
              <a:rPr lang="en-US" altLang="en-US" i="1" dirty="0">
                <a:solidFill>
                  <a:srgbClr val="000000"/>
                </a:solidFill>
              </a:rPr>
              <a:t>as or more extreme</a:t>
            </a:r>
            <a:r>
              <a:rPr lang="en-US" altLang="en-US" dirty="0">
                <a:solidFill>
                  <a:srgbClr val="000000"/>
                </a:solidFill>
              </a:rPr>
              <a:t> than the one actually observed is called the </a:t>
            </a:r>
            <a:r>
              <a:rPr lang="en-US" altLang="en-US" b="1" i="1" dirty="0">
                <a:solidFill>
                  <a:srgbClr val="800000"/>
                </a:solidFill>
              </a:rPr>
              <a:t>p</a:t>
            </a:r>
            <a:r>
              <a:rPr lang="en-US" altLang="en-US" b="1" dirty="0" smtClean="0">
                <a:solidFill>
                  <a:srgbClr val="800000"/>
                </a:solidFill>
              </a:rPr>
              <a:t>-value </a:t>
            </a:r>
            <a:r>
              <a:rPr lang="en-US" altLang="en-US" dirty="0">
                <a:solidFill>
                  <a:srgbClr val="000000"/>
                </a:solidFill>
              </a:rPr>
              <a:t>of the test. The smaller the </a:t>
            </a:r>
            <a:r>
              <a:rPr lang="en-US" altLang="en-US" i="1" dirty="0">
                <a:solidFill>
                  <a:srgbClr val="000000"/>
                </a:solidFill>
              </a:rPr>
              <a:t>P</a:t>
            </a:r>
            <a:r>
              <a:rPr lang="en-US" altLang="en-US" dirty="0">
                <a:solidFill>
                  <a:srgbClr val="000000"/>
                </a:solidFill>
              </a:rPr>
              <a:t>-value, the stronger the evidence against </a:t>
            </a:r>
            <a:r>
              <a:rPr lang="en-US" altLang="en-US" i="1" dirty="0">
                <a:solidFill>
                  <a:srgbClr val="000000"/>
                </a:solidFill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</a:rPr>
              <a:t>0</a:t>
            </a:r>
            <a:r>
              <a:rPr lang="en-US" alt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P-value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altLang="en-US" dirty="0" smtClean="0"/>
              <a:t>Small </a:t>
            </a:r>
            <a:r>
              <a:rPr lang="en-US" altLang="en-US" i="1" dirty="0"/>
              <a:t>P</a:t>
            </a:r>
            <a:r>
              <a:rPr lang="en-US" altLang="en-US" dirty="0"/>
              <a:t>-values are evidence against </a:t>
            </a:r>
            <a:r>
              <a:rPr lang="en-US" altLang="en-US" i="1" dirty="0"/>
              <a:t>H</a:t>
            </a:r>
            <a:r>
              <a:rPr lang="en-US" altLang="en-US" baseline="-25000" dirty="0"/>
              <a:t>0</a:t>
            </a:r>
            <a:r>
              <a:rPr lang="en-US" altLang="en-US" i="1" dirty="0"/>
              <a:t> </a:t>
            </a:r>
            <a:r>
              <a:rPr lang="en-US" altLang="en-US" dirty="0"/>
              <a:t>because they say that the observed result is unlikely to occur when </a:t>
            </a:r>
            <a:r>
              <a:rPr lang="en-US" altLang="en-US" i="1" dirty="0"/>
              <a:t>H</a:t>
            </a:r>
            <a:r>
              <a:rPr lang="en-US" altLang="en-US" baseline="-25000" dirty="0"/>
              <a:t>0</a:t>
            </a:r>
            <a:r>
              <a:rPr lang="en-US" altLang="en-US" i="1" dirty="0"/>
              <a:t> </a:t>
            </a:r>
            <a:r>
              <a:rPr lang="en-US" altLang="en-US" dirty="0"/>
              <a:t>is true. 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Large </a:t>
            </a:r>
            <a:r>
              <a:rPr lang="en-US" altLang="en-US" i="1" dirty="0"/>
              <a:t>P</a:t>
            </a:r>
            <a:r>
              <a:rPr lang="en-US" altLang="en-US" dirty="0"/>
              <a:t>-values fail to give convincing evidence against </a:t>
            </a:r>
            <a:r>
              <a:rPr lang="en-US" altLang="en-US" i="1" dirty="0"/>
              <a:t>H</a:t>
            </a:r>
            <a:r>
              <a:rPr lang="en-US" altLang="en-US" baseline="-25000" dirty="0"/>
              <a:t>0</a:t>
            </a:r>
            <a:r>
              <a:rPr lang="en-US" altLang="en-US" i="1" dirty="0"/>
              <a:t> </a:t>
            </a:r>
            <a:r>
              <a:rPr lang="en-US" altLang="en-US" dirty="0"/>
              <a:t>because they say that the observed result is likely to occur by chance when </a:t>
            </a:r>
            <a:r>
              <a:rPr lang="en-US" altLang="en-US" i="1" dirty="0"/>
              <a:t>H</a:t>
            </a:r>
            <a:r>
              <a:rPr lang="en-US" altLang="en-US" baseline="-25000" dirty="0"/>
              <a:t>0</a:t>
            </a:r>
            <a:r>
              <a:rPr lang="en-US" altLang="en-US" i="1" dirty="0"/>
              <a:t> </a:t>
            </a:r>
            <a:r>
              <a:rPr lang="en-US" altLang="en-US" dirty="0"/>
              <a:t>is true.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tp://kokoska:TBis2e@ftp.aptaracorp.com/pub/incoming/JPEGS/CH09/kokos_09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4" y="1331125"/>
            <a:ext cx="3963344" cy="262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2" descr="ftp://kokoska:TBis2e@ftp.aptaracorp.com/pub/incoming/JPEGS/CH09/kokos_09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07" y="1250640"/>
            <a:ext cx="3991193" cy="268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6547" y="2895600"/>
            <a:ext cx="2114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Right Tailed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747066" y="2895600"/>
            <a:ext cx="1888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Left Tailed</a:t>
            </a:r>
            <a:endParaRPr lang="en-US" sz="3200" dirty="0"/>
          </a:p>
        </p:txBody>
      </p:sp>
      <p:pic>
        <p:nvPicPr>
          <p:cNvPr id="10" name="Picture 2" descr="ftp://kokoska:TBis2e@ftp.aptaracorp.com/pub/incoming/JPEGS/CH09/kokos_09_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1450"/>
            <a:ext cx="3505668" cy="23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52401" y="4775775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z</a:t>
            </a:r>
            <a:r>
              <a:rPr lang="en-US" sz="3200" baseline="-25000" dirty="0" err="1" smtClean="0"/>
              <a:t>ts</a:t>
            </a:r>
            <a:r>
              <a:rPr lang="en-US" sz="3200" dirty="0" smtClean="0"/>
              <a:t> &gt; 0</a:t>
            </a:r>
            <a:endParaRPr lang="en-US" sz="3200" dirty="0"/>
          </a:p>
        </p:txBody>
      </p:sp>
      <p:pic>
        <p:nvPicPr>
          <p:cNvPr id="13" name="Picture 2" descr="ftp://kokoska:TBis2e@ftp.aptaracorp.com/pub/incoming/JPEGS/CH09/kokos_09_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9" y="3940961"/>
            <a:ext cx="3409321" cy="230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33599" y="4757051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z</a:t>
            </a:r>
            <a:r>
              <a:rPr lang="en-US" sz="3200" baseline="-25000" dirty="0" err="1" smtClean="0"/>
              <a:t>ts</a:t>
            </a:r>
            <a:r>
              <a:rPr lang="en-US" sz="3200" dirty="0" smtClean="0"/>
              <a:t> &lt; 0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448918" y="4499203"/>
            <a:ext cx="194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Two Tailed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15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Symbol"/>
              </a:rPr>
              <a:t></a:t>
            </a:r>
            <a:r>
              <a:rPr lang="en-US" dirty="0"/>
              <a:t> measures the strength of the sample evidence against </a:t>
            </a:r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  <a:endParaRPr lang="en-US" baseline="-25000" dirty="0" smtClean="0"/>
          </a:p>
          <a:p>
            <a:r>
              <a:rPr lang="en-US" dirty="0" smtClean="0"/>
              <a:t>The power measures the sensitivity (true negative) of the 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12009</TotalTime>
  <Words>744</Words>
  <Application>Microsoft Office PowerPoint</Application>
  <PresentationFormat>On-screen Show (4:3)</PresentationFormat>
  <Paragraphs>111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Cambria Math</vt:lpstr>
      <vt:lpstr>Palatino</vt:lpstr>
      <vt:lpstr>Symbol</vt:lpstr>
      <vt:lpstr>Office Theme</vt:lpstr>
      <vt:lpstr>Equation</vt:lpstr>
      <vt:lpstr>Sections 9.3/9.4: Hypothesis Testing using P values</vt:lpstr>
      <vt:lpstr>9.3/9.4 Hypothesis tests concerning a population mean when  is known- Goals</vt:lpstr>
      <vt:lpstr>Assumptions for Inference</vt:lpstr>
      <vt:lpstr>Test Statistic</vt:lpstr>
      <vt:lpstr>P-value</vt:lpstr>
      <vt:lpstr>P-value (cont)</vt:lpstr>
      <vt:lpstr>P-value (cont.)</vt:lpstr>
      <vt:lpstr>P-value</vt:lpstr>
      <vt:lpstr>Significance</vt:lpstr>
      <vt:lpstr>Statistically Significant - Comments</vt:lpstr>
      <vt:lpstr>P-value</vt:lpstr>
      <vt:lpstr>P-value interpretation</vt:lpstr>
      <vt:lpstr>Procedure for Hypothesis Testing</vt:lpstr>
      <vt:lpstr>Single mean test: Summary</vt:lpstr>
      <vt:lpstr>Calculation of  and Power</vt:lpstr>
      <vt:lpstr>CI and HT</vt:lpstr>
      <vt:lpstr>Confidence interval vs. Hypothesis Test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Leonore Anne Findsen</cp:lastModifiedBy>
  <cp:revision>518</cp:revision>
  <cp:lastPrinted>2016-03-08T19:39:51Z</cp:lastPrinted>
  <dcterms:created xsi:type="dcterms:W3CDTF">2010-01-11T21:36:57Z</dcterms:created>
  <dcterms:modified xsi:type="dcterms:W3CDTF">2016-03-08T19:43:00Z</dcterms:modified>
</cp:coreProperties>
</file>